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72" r:id="rId9"/>
    <p:sldId id="264" r:id="rId10"/>
    <p:sldId id="265" r:id="rId11"/>
    <p:sldId id="266" r:id="rId12"/>
    <p:sldId id="267" r:id="rId13"/>
    <p:sldId id="273" r:id="rId14"/>
    <p:sldId id="274" r:id="rId15"/>
    <p:sldId id="270" r:id="rId16"/>
    <p:sldId id="275" r:id="rId17"/>
    <p:sldId id="276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94651"/>
  </p:normalViewPr>
  <p:slideViewPr>
    <p:cSldViewPr snapToGrid="0" snapToObjects="1">
      <p:cViewPr>
        <p:scale>
          <a:sx n="71" d="100"/>
          <a:sy n="71" d="100"/>
        </p:scale>
        <p:origin x="69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acbookair/Documents/IPB-Laptop/MPTP/mptp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macbookair/Documents/IPB-Laptop/MPTP/mptp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macbookair/Documents/IPB-Laptop/MPTP/mptp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macbookair/Documents/IPB-Laptop/MPTP/mptp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dk1">
                  <a:tint val="88500"/>
                </a:schemeClr>
              </a:fgClr>
              <a:bgClr>
                <a:schemeClr val="dk1">
                  <a:tint val="885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885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Standar</c:v>
                </c:pt>
                <c:pt idx="1">
                  <c:v>Over</c:v>
                </c:pt>
                <c:pt idx="2">
                  <c:v>Under</c:v>
                </c:pt>
                <c:pt idx="3">
                  <c:v>Both</c:v>
                </c:pt>
                <c:pt idx="4">
                  <c:v>Tanpa Normalisasi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0.9529412</c:v>
                </c:pt>
                <c:pt idx="1">
                  <c:v>0.9117647</c:v>
                </c:pt>
                <c:pt idx="2">
                  <c:v>0.9411765</c:v>
                </c:pt>
                <c:pt idx="3">
                  <c:v>0.9411765</c:v>
                </c:pt>
                <c:pt idx="4">
                  <c:v>0.9470588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-873275184"/>
        <c:axId val="-873273136"/>
      </c:barChart>
      <c:catAx>
        <c:axId val="-87327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3273136"/>
        <c:crosses val="autoZero"/>
        <c:auto val="1"/>
        <c:lblAlgn val="ctr"/>
        <c:lblOffset val="100"/>
        <c:noMultiLvlLbl val="0"/>
      </c:catAx>
      <c:valAx>
        <c:axId val="-8732731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3275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Recall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dk1">
                  <a:tint val="88500"/>
                </a:schemeClr>
              </a:fgClr>
              <a:bgClr>
                <a:schemeClr val="dk1">
                  <a:tint val="885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885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Sheet1!$A$23:$A$27</c:f>
              <c:strCache>
                <c:ptCount val="5"/>
                <c:pt idx="0">
                  <c:v>Standar</c:v>
                </c:pt>
                <c:pt idx="1">
                  <c:v>Over</c:v>
                </c:pt>
                <c:pt idx="2">
                  <c:v>Under</c:v>
                </c:pt>
                <c:pt idx="3">
                  <c:v>Both</c:v>
                </c:pt>
                <c:pt idx="4">
                  <c:v>Tanpa Normalisasi</c:v>
                </c:pt>
              </c:strCache>
            </c:strRef>
          </c:cat>
          <c:val>
            <c:numRef>
              <c:f>Sheet1!$B$23:$B$27</c:f>
              <c:numCache>
                <c:formatCode>General</c:formatCode>
                <c:ptCount val="5"/>
                <c:pt idx="0">
                  <c:v>0.9459459</c:v>
                </c:pt>
                <c:pt idx="1">
                  <c:v>0.9693878</c:v>
                </c:pt>
                <c:pt idx="2">
                  <c:v>0.9619048</c:v>
                </c:pt>
                <c:pt idx="3">
                  <c:v>0.9708738</c:v>
                </c:pt>
                <c:pt idx="4">
                  <c:v>0.9622642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-831659728"/>
        <c:axId val="-831600368"/>
      </c:barChart>
      <c:catAx>
        <c:axId val="-83165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1600368"/>
        <c:crosses val="autoZero"/>
        <c:auto val="1"/>
        <c:lblAlgn val="ctr"/>
        <c:lblOffset val="100"/>
        <c:noMultiLvlLbl val="0"/>
      </c:catAx>
      <c:valAx>
        <c:axId val="-8316003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165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dk1">
                  <a:tint val="88500"/>
                </a:schemeClr>
              </a:fgClr>
              <a:bgClr>
                <a:schemeClr val="dk1">
                  <a:tint val="885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885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Sheet1!$A$44:$A$48</c:f>
              <c:strCache>
                <c:ptCount val="5"/>
                <c:pt idx="0">
                  <c:v>Standar</c:v>
                </c:pt>
                <c:pt idx="1">
                  <c:v>Over</c:v>
                </c:pt>
                <c:pt idx="2">
                  <c:v>Under</c:v>
                </c:pt>
                <c:pt idx="3">
                  <c:v>Both</c:v>
                </c:pt>
                <c:pt idx="4">
                  <c:v>Tanpa Normalisasi</c:v>
                </c:pt>
              </c:strCache>
            </c:strRef>
          </c:cat>
          <c:val>
            <c:numRef>
              <c:f>Sheet1!$B$44:$B$48</c:f>
              <c:numCache>
                <c:formatCode>General</c:formatCode>
                <c:ptCount val="5"/>
                <c:pt idx="0">
                  <c:v>0.9661017</c:v>
                </c:pt>
                <c:pt idx="1">
                  <c:v>0.8333333</c:v>
                </c:pt>
                <c:pt idx="2">
                  <c:v>0.9076923</c:v>
                </c:pt>
                <c:pt idx="3">
                  <c:v>0.8955224</c:v>
                </c:pt>
                <c:pt idx="4">
                  <c:v>0.921875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-831572592"/>
        <c:axId val="-782838752"/>
      </c:barChart>
      <c:catAx>
        <c:axId val="-83157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82838752"/>
        <c:crosses val="autoZero"/>
        <c:auto val="1"/>
        <c:lblAlgn val="ctr"/>
        <c:lblOffset val="100"/>
        <c:noMultiLvlLbl val="0"/>
      </c:catAx>
      <c:valAx>
        <c:axId val="-782838752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157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Precision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dk1">
                  <a:tint val="88500"/>
                </a:schemeClr>
              </a:fgClr>
              <a:bgClr>
                <a:schemeClr val="dk1">
                  <a:tint val="885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885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Sheet1!$A$64:$A$68</c:f>
              <c:strCache>
                <c:ptCount val="5"/>
                <c:pt idx="0">
                  <c:v>Standar</c:v>
                </c:pt>
                <c:pt idx="1">
                  <c:v>Over</c:v>
                </c:pt>
                <c:pt idx="2">
                  <c:v>Under</c:v>
                </c:pt>
                <c:pt idx="3">
                  <c:v>Both</c:v>
                </c:pt>
                <c:pt idx="4">
                  <c:v>Tanpa Normalisasi</c:v>
                </c:pt>
              </c:strCache>
            </c:strRef>
          </c:cat>
          <c:val>
            <c:numRef>
              <c:f>Sheet1!$B$64:$B$68</c:f>
              <c:numCache>
                <c:formatCode>General</c:formatCode>
                <c:ptCount val="5"/>
                <c:pt idx="0">
                  <c:v>0.9813084</c:v>
                </c:pt>
                <c:pt idx="1">
                  <c:v>0.8878505</c:v>
                </c:pt>
                <c:pt idx="2">
                  <c:v>0.9439252</c:v>
                </c:pt>
                <c:pt idx="3">
                  <c:v>0.9345794</c:v>
                </c:pt>
                <c:pt idx="4">
                  <c:v>0.953271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-832144448"/>
        <c:axId val="-832142128"/>
      </c:barChart>
      <c:catAx>
        <c:axId val="-83214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2142128"/>
        <c:crosses val="autoZero"/>
        <c:auto val="1"/>
        <c:lblAlgn val="ctr"/>
        <c:lblOffset val="100"/>
        <c:noMultiLvlLbl val="0"/>
      </c:catAx>
      <c:valAx>
        <c:axId val="-832142128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2144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12433-B33F-C74E-8207-5E8749CF52EB}" type="datetimeFigureOut">
              <a:rPr lang="id-ID" smtClean="0"/>
              <a:t>06/09/17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FD313-90E4-EF48-86D7-A96BBBDC20A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912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D313-90E4-EF48-86D7-A96BBBDC20A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647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D313-90E4-EF48-86D7-A96BBBDC20A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2348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D313-90E4-EF48-86D7-A96BBBDC20A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127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D313-90E4-EF48-86D7-A96BBBDC20A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41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q.wordpress.com/2013/06/16/perbedaan-precision-recall-accuracy/" TargetMode="External"/><Relationship Id="rId4" Type="http://schemas.openxmlformats.org/officeDocument/2006/relationships/hyperlink" Target="https://uberpython.wordpress.com/2012/01/01/precision-recall-sensitivity-and-specificit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chinelearningmastery.com/tactics-to-combat-imbalanced-classes-in-your-machine-learning-datas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ics.uci.edu/ml/datasets/Breast+Cancer+Wisconsin+(Diagnostic)" TargetMode="External"/><Relationship Id="rId3" Type="http://schemas.openxmlformats.org/officeDocument/2006/relationships/hyperlink" Target="https://archive.ics.uci.edu/ml/machine-learning-databases/breast-cancer-wisconsin/wdbc.d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ics.uci.edu/ml/datasets/Breast+Cancer+Wisconsin+(Diagnostic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ics.uci.edu/ml/machine-learning-databases/breast-cancer-wisconsin/wdbc.data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914302"/>
          </a:xfrm>
        </p:spPr>
        <p:txBody>
          <a:bodyPr/>
          <a:lstStyle/>
          <a:p>
            <a:r>
              <a:rPr lang="en-US" sz="4400" cap="none" dirty="0" smtClean="0"/>
              <a:t>Classification Breast Cancer Wisconsin (Diagnostic) Data Set</a:t>
            </a:r>
            <a:endParaRPr lang="id-ID" sz="4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075288"/>
            <a:ext cx="6831673" cy="696294"/>
          </a:xfrm>
        </p:spPr>
        <p:txBody>
          <a:bodyPr>
            <a:normAutofit lnSpcReduction="10000"/>
          </a:bodyPr>
          <a:lstStyle/>
          <a:p>
            <a:r>
              <a:rPr lang="id-ID" sz="1800" smtClean="0"/>
              <a:t>Rya Meyvriska</a:t>
            </a:r>
          </a:p>
          <a:p>
            <a:r>
              <a:rPr lang="id-ID" sz="1800" smtClean="0"/>
              <a:t>Ilmu Komputer IPB - G64164008</a:t>
            </a:r>
            <a:endParaRPr lang="id-ID" sz="1800"/>
          </a:p>
        </p:txBody>
      </p:sp>
      <p:pic>
        <p:nvPicPr>
          <p:cNvPr id="1026" name="Picture 2" descr="mage result for logo ip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0" y="645014"/>
            <a:ext cx="799938" cy="79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logo uci data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93" y="645014"/>
            <a:ext cx="2477221" cy="79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42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6" y="0"/>
            <a:ext cx="1015114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35916" y="0"/>
            <a:ext cx="15560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47596" y="5636010"/>
            <a:ext cx="5520313" cy="496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400" dirty="0" err="1" smtClean="0"/>
              <a:t>Cek</a:t>
            </a:r>
            <a:r>
              <a:rPr lang="en-US" sz="4400" dirty="0" smtClean="0"/>
              <a:t> range </a:t>
            </a:r>
            <a:r>
              <a:rPr lang="en-US" sz="4400" dirty="0" err="1" smtClean="0"/>
              <a:t>antar</a:t>
            </a:r>
            <a:r>
              <a:rPr lang="en-US" sz="4400" dirty="0" smtClean="0"/>
              <a:t> </a:t>
            </a:r>
            <a:r>
              <a:rPr lang="en-US" sz="4400" dirty="0" err="1" smtClean="0"/>
              <a:t>fitur</a:t>
            </a:r>
            <a:endParaRPr lang="id-ID" sz="4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47596" y="6317139"/>
            <a:ext cx="5520314" cy="67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mengecek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range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4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5" y="1962458"/>
            <a:ext cx="5826254" cy="1263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989635" y="937169"/>
            <a:ext cx="10485441" cy="67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err="1" smtClean="0"/>
              <a:t>Normalisasi</a:t>
            </a:r>
            <a:r>
              <a:rPr lang="en-US" sz="1700" dirty="0" smtClean="0"/>
              <a:t> data </a:t>
            </a:r>
            <a:r>
              <a:rPr lang="en-US" sz="1700" dirty="0" err="1" smtClean="0"/>
              <a:t>dilakukan</a:t>
            </a:r>
            <a:r>
              <a:rPr lang="en-US" sz="1700" dirty="0" smtClean="0"/>
              <a:t> </a:t>
            </a:r>
            <a:r>
              <a:rPr lang="en-US" sz="1700" dirty="0" err="1" smtClean="0"/>
              <a:t>pada</a:t>
            </a:r>
            <a:r>
              <a:rPr lang="en-US" sz="1700" dirty="0" smtClean="0"/>
              <a:t> </a:t>
            </a:r>
            <a:r>
              <a:rPr lang="en-US" sz="1700" dirty="0" err="1" smtClean="0"/>
              <a:t>fitur</a:t>
            </a:r>
            <a:r>
              <a:rPr lang="en-US" sz="1700" dirty="0" smtClean="0"/>
              <a:t> agar </a:t>
            </a:r>
            <a:r>
              <a:rPr lang="en-US" sz="1700" dirty="0" err="1" smtClean="0"/>
              <a:t>memiliki</a:t>
            </a:r>
            <a:r>
              <a:rPr lang="en-US" sz="1700" dirty="0" smtClean="0"/>
              <a:t> range yang </a:t>
            </a:r>
            <a:r>
              <a:rPr lang="en-US" sz="1700" dirty="0" err="1" smtClean="0"/>
              <a:t>sama</a:t>
            </a:r>
            <a:r>
              <a:rPr lang="en-US" sz="1700" dirty="0" smtClean="0"/>
              <a:t>, </a:t>
            </a:r>
            <a:r>
              <a:rPr lang="en-US" sz="1700" dirty="0" err="1" smtClean="0"/>
              <a:t>yaitu</a:t>
            </a:r>
            <a:r>
              <a:rPr lang="en-US" sz="1700" dirty="0" smtClean="0"/>
              <a:t> 0.0 </a:t>
            </a:r>
            <a:r>
              <a:rPr lang="en-US" sz="1700" dirty="0" err="1" smtClean="0"/>
              <a:t>hingga</a:t>
            </a:r>
            <a:r>
              <a:rPr lang="en-US" sz="1700" dirty="0" smtClean="0"/>
              <a:t> 1.0. Range </a:t>
            </a:r>
            <a:r>
              <a:rPr lang="en-US" sz="1700" dirty="0" err="1" smtClean="0"/>
              <a:t>atau</a:t>
            </a:r>
            <a:r>
              <a:rPr lang="en-US" sz="1700" dirty="0" smtClean="0"/>
              <a:t> </a:t>
            </a:r>
            <a:r>
              <a:rPr lang="en-US" sz="1700" dirty="0" err="1" smtClean="0"/>
              <a:t>rentan</a:t>
            </a:r>
            <a:r>
              <a:rPr lang="en-US" sz="1700" dirty="0" smtClean="0"/>
              <a:t> yang </a:t>
            </a:r>
            <a:r>
              <a:rPr lang="en-US" sz="1700" dirty="0" err="1" smtClean="0"/>
              <a:t>cukup</a:t>
            </a:r>
            <a:r>
              <a:rPr lang="en-US" sz="1700" dirty="0" smtClean="0"/>
              <a:t> </a:t>
            </a:r>
            <a:r>
              <a:rPr lang="en-US" sz="1700" dirty="0" err="1" smtClean="0"/>
              <a:t>besar</a:t>
            </a:r>
            <a:r>
              <a:rPr lang="en-US" sz="1700" dirty="0" smtClean="0"/>
              <a:t> </a:t>
            </a:r>
            <a:r>
              <a:rPr lang="en-US" sz="1700" dirty="0" err="1" smtClean="0"/>
              <a:t>dapat</a:t>
            </a:r>
            <a:r>
              <a:rPr lang="en-US" sz="1700" dirty="0" smtClean="0"/>
              <a:t> </a:t>
            </a:r>
            <a:r>
              <a:rPr lang="en-US" sz="1700" dirty="0" err="1" smtClean="0"/>
              <a:t>diatasi</a:t>
            </a:r>
            <a:r>
              <a:rPr lang="en-US" sz="1700" dirty="0" smtClean="0"/>
              <a:t>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</a:t>
            </a:r>
            <a:r>
              <a:rPr lang="en-US" sz="1700" dirty="0" err="1" smtClean="0"/>
              <a:t>normalisasi</a:t>
            </a:r>
            <a:r>
              <a:rPr lang="en-US" sz="1700" dirty="0" smtClean="0"/>
              <a:t>. </a:t>
            </a:r>
            <a:r>
              <a:rPr lang="en-US" sz="1700" dirty="0" err="1" smtClean="0"/>
              <a:t>Perbedaan</a:t>
            </a:r>
            <a:r>
              <a:rPr lang="en-US" sz="1700" dirty="0" smtClean="0"/>
              <a:t> range </a:t>
            </a:r>
            <a:r>
              <a:rPr lang="en-US" sz="1700" dirty="0" err="1" smtClean="0"/>
              <a:t>dapat</a:t>
            </a:r>
            <a:r>
              <a:rPr lang="en-US" sz="1700" dirty="0" smtClean="0"/>
              <a:t> </a:t>
            </a:r>
            <a:r>
              <a:rPr lang="en-US" sz="1700" dirty="0" err="1" smtClean="0"/>
              <a:t>membuat</a:t>
            </a:r>
            <a:r>
              <a:rPr lang="en-US" sz="1700" dirty="0" smtClean="0"/>
              <a:t> </a:t>
            </a:r>
            <a:r>
              <a:rPr lang="en-US" sz="1700" dirty="0" err="1" smtClean="0"/>
              <a:t>fitur</a:t>
            </a:r>
            <a:r>
              <a:rPr lang="en-US" sz="1700" dirty="0" smtClean="0"/>
              <a:t> yang </a:t>
            </a:r>
            <a:r>
              <a:rPr lang="en-US" sz="1700" dirty="0" err="1" smtClean="0"/>
              <a:t>memiliki</a:t>
            </a:r>
            <a:r>
              <a:rPr lang="en-US" sz="1700" dirty="0" smtClean="0"/>
              <a:t> range </a:t>
            </a:r>
            <a:r>
              <a:rPr lang="en-US" sz="1700" dirty="0" err="1" smtClean="0"/>
              <a:t>kecil</a:t>
            </a:r>
            <a:r>
              <a:rPr lang="en-US" sz="1700" dirty="0" smtClean="0"/>
              <a:t> </a:t>
            </a:r>
            <a:r>
              <a:rPr lang="en-US" sz="1700" dirty="0" err="1" smtClean="0"/>
              <a:t>seolah-olah</a:t>
            </a:r>
            <a:r>
              <a:rPr lang="en-US" sz="1700" dirty="0" smtClean="0"/>
              <a:t> </a:t>
            </a:r>
            <a:r>
              <a:rPr lang="en-US" sz="1700" dirty="0" err="1" smtClean="0"/>
              <a:t>tidak</a:t>
            </a:r>
            <a:r>
              <a:rPr lang="en-US" sz="1700" dirty="0" smtClean="0"/>
              <a:t> </a:t>
            </a:r>
            <a:r>
              <a:rPr lang="en-US" sz="1700" dirty="0" err="1" smtClean="0"/>
              <a:t>penting</a:t>
            </a:r>
            <a:r>
              <a:rPr lang="en-US" sz="1700" dirty="0" smtClean="0"/>
              <a:t>, </a:t>
            </a:r>
            <a:r>
              <a:rPr lang="en-US" sz="1700" dirty="0" err="1" smtClean="0"/>
              <a:t>padahal</a:t>
            </a:r>
            <a:r>
              <a:rPr lang="en-US" sz="1700" dirty="0" smtClean="0"/>
              <a:t> </a:t>
            </a:r>
            <a:r>
              <a:rPr lang="en-US" sz="1700" dirty="0" err="1" smtClean="0"/>
              <a:t>semua</a:t>
            </a:r>
            <a:r>
              <a:rPr lang="en-US" sz="1700" dirty="0" smtClean="0"/>
              <a:t> </a:t>
            </a:r>
            <a:r>
              <a:rPr lang="en-US" sz="1700" dirty="0" err="1" smtClean="0"/>
              <a:t>fitur</a:t>
            </a:r>
            <a:r>
              <a:rPr lang="en-US" sz="1700" dirty="0" smtClean="0"/>
              <a:t> </a:t>
            </a:r>
            <a:r>
              <a:rPr lang="en-US" sz="1700" dirty="0" err="1" smtClean="0"/>
              <a:t>digunakan</a:t>
            </a:r>
            <a:r>
              <a:rPr lang="en-US" sz="1700" dirty="0" smtClean="0"/>
              <a:t> </a:t>
            </a:r>
            <a:r>
              <a:rPr lang="en-US" sz="1700" dirty="0" err="1" smtClean="0"/>
              <a:t>dan</a:t>
            </a:r>
            <a:r>
              <a:rPr lang="en-US" sz="1700" dirty="0" smtClean="0"/>
              <a:t> </a:t>
            </a:r>
            <a:r>
              <a:rPr lang="en-US" sz="1700" dirty="0" err="1" smtClean="0"/>
              <a:t>dirasa</a:t>
            </a:r>
            <a:r>
              <a:rPr lang="en-US" sz="1700" dirty="0" smtClean="0"/>
              <a:t> </a:t>
            </a:r>
            <a:r>
              <a:rPr lang="en-US" sz="1700" dirty="0" err="1" smtClean="0"/>
              <a:t>penting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407525" y="3889774"/>
            <a:ext cx="3218372" cy="3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700" dirty="0" smtClean="0"/>
              <a:t>Data Kelas </a:t>
            </a:r>
            <a:r>
              <a:rPr lang="id-ID" sz="1700" dirty="0" err="1" smtClean="0"/>
              <a:t>B</a:t>
            </a:r>
            <a:endParaRPr lang="id-ID" sz="17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9407525" y="5624930"/>
            <a:ext cx="3218372" cy="3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700" dirty="0" smtClean="0"/>
              <a:t>Data Kelas M</a:t>
            </a:r>
            <a:endParaRPr lang="id-ID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2"/>
          <a:stretch/>
        </p:blipFill>
        <p:spPr>
          <a:xfrm>
            <a:off x="989635" y="3342094"/>
            <a:ext cx="9068765" cy="1481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11"/>
          <a:stretch/>
        </p:blipFill>
        <p:spPr>
          <a:xfrm>
            <a:off x="989635" y="5163859"/>
            <a:ext cx="9068765" cy="14338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89635" y="244702"/>
            <a:ext cx="9601200" cy="761035"/>
          </a:xfrm>
        </p:spPr>
        <p:txBody>
          <a:bodyPr/>
          <a:lstStyle/>
          <a:p>
            <a:r>
              <a:rPr lang="id-ID" dirty="0" smtClean="0"/>
              <a:t>Normalisasi Data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04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"/>
          <a:stretch/>
        </p:blipFill>
        <p:spPr>
          <a:xfrm>
            <a:off x="1077731" y="1005736"/>
            <a:ext cx="8375025" cy="48332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77731" y="5998150"/>
            <a:ext cx="10381205" cy="59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700" dirty="0" smtClean="0"/>
              <a:t>Di beberapa </a:t>
            </a:r>
            <a:r>
              <a:rPr lang="id-ID" sz="1700" dirty="0" err="1" smtClean="0"/>
              <a:t>literatur</a:t>
            </a:r>
            <a:r>
              <a:rPr lang="id-ID" sz="1700" dirty="0" smtClean="0"/>
              <a:t>, proporsi yang cukup sering digunakan adalah 70%:30% atau 80%:20%. Pada penelitian ini menginginkan data uji yang lebih besar, sehingga perbandingan yang digunakan adalah 70%:30%.</a:t>
            </a:r>
            <a:endParaRPr lang="id-ID" sz="17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9635" y="244702"/>
            <a:ext cx="9601200" cy="761035"/>
          </a:xfrm>
        </p:spPr>
        <p:txBody>
          <a:bodyPr/>
          <a:lstStyle/>
          <a:p>
            <a:r>
              <a:rPr lang="id-ID" dirty="0" smtClean="0"/>
              <a:t>Pengambilan Data Uji dan Data Latih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983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9635" y="244702"/>
            <a:ext cx="9601200" cy="761035"/>
          </a:xfrm>
        </p:spPr>
        <p:txBody>
          <a:bodyPr/>
          <a:lstStyle/>
          <a:p>
            <a:r>
              <a:rPr lang="id-ID" dirty="0" smtClean="0"/>
              <a:t>Membuat Prediksi dengan </a:t>
            </a:r>
            <a:r>
              <a:rPr lang="id-ID" dirty="0" err="1" smtClean="0"/>
              <a:t>kNN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5" y="1172122"/>
            <a:ext cx="7852942" cy="82129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635" y="2159804"/>
            <a:ext cx="10381205" cy="856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700" dirty="0" smtClean="0"/>
              <a:t>Menurut Duda </a:t>
            </a:r>
            <a:r>
              <a:rPr lang="id-ID" sz="1700" i="1" dirty="0" err="1" smtClean="0"/>
              <a:t>et</a:t>
            </a:r>
            <a:r>
              <a:rPr lang="id-ID" sz="1700" i="1" dirty="0" smtClean="0"/>
              <a:t> </a:t>
            </a:r>
            <a:r>
              <a:rPr lang="id-ID" sz="1700" i="1" dirty="0" err="1" smtClean="0"/>
              <a:t>all</a:t>
            </a:r>
            <a:r>
              <a:rPr lang="id-ID" sz="1700" i="1" dirty="0" smtClean="0"/>
              <a:t>. </a:t>
            </a:r>
            <a:r>
              <a:rPr lang="id-ID" sz="1700" dirty="0" smtClean="0"/>
              <a:t>(2000), optimum </a:t>
            </a:r>
            <a:r>
              <a:rPr lang="id-ID" sz="1700" dirty="0" err="1" smtClean="0"/>
              <a:t>k</a:t>
            </a:r>
            <a:r>
              <a:rPr lang="id-ID" sz="1700" dirty="0" smtClean="0"/>
              <a:t> ada </a:t>
            </a:r>
            <a:r>
              <a:rPr lang="id-ID" sz="1700" dirty="0" err="1" smtClean="0"/>
              <a:t>dikisaran</a:t>
            </a:r>
            <a:r>
              <a:rPr lang="id-ID" sz="1700" dirty="0" smtClean="0"/>
              <a:t> √</a:t>
            </a:r>
            <a:r>
              <a:rPr lang="id-ID" sz="1700" dirty="0" err="1" smtClean="0"/>
              <a:t>n</a:t>
            </a:r>
            <a:r>
              <a:rPr lang="id-ID" sz="1700" dirty="0" smtClean="0"/>
              <a:t>. </a:t>
            </a:r>
            <a:r>
              <a:rPr lang="en-US" sz="1700" dirty="0"/>
              <a:t>n</a:t>
            </a:r>
            <a:r>
              <a:rPr lang="id-ID" sz="1700" dirty="0" smtClean="0"/>
              <a:t> atau jumlah data latih adalah 399 data, akar dari 399 mendekati 20. </a:t>
            </a:r>
            <a:r>
              <a:rPr lang="id-ID" sz="1700" dirty="0" err="1" smtClean="0"/>
              <a:t>k</a:t>
            </a:r>
            <a:r>
              <a:rPr lang="id-ID" sz="1700" dirty="0" smtClean="0"/>
              <a:t> yang digunakan adalah k±5(ganjil), yaitu 15, 17, 19, 21, 23, 25. Gambar </a:t>
            </a:r>
            <a:r>
              <a:rPr lang="id-ID" sz="1700" dirty="0" err="1" smtClean="0"/>
              <a:t>diatas</a:t>
            </a:r>
            <a:r>
              <a:rPr lang="id-ID" sz="1700" dirty="0" smtClean="0"/>
              <a:t> menampilkan contoh </a:t>
            </a:r>
            <a:r>
              <a:rPr lang="id-ID" sz="1700" dirty="0" err="1" smtClean="0"/>
              <a:t>code</a:t>
            </a:r>
            <a:r>
              <a:rPr lang="id-ID" sz="1700" dirty="0" smtClean="0"/>
              <a:t> untuk k-1 atau 19.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89635" y="3338412"/>
            <a:ext cx="9601200" cy="76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Evaluasi</a:t>
            </a:r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5" y="4421529"/>
            <a:ext cx="10908406" cy="1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896870" cy="6858000"/>
          </a:xfrm>
          <a:prstGeom prst="rect">
            <a:avLst/>
          </a:prstGeom>
          <a:solidFill>
            <a:srgbClr val="F0E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680" y="1190875"/>
            <a:ext cx="10648709" cy="6053559"/>
          </a:xfrm>
        </p:spPr>
        <p:txBody>
          <a:bodyPr numCol="6"/>
          <a:lstStyle/>
          <a:p>
            <a:r>
              <a:rPr lang="en-US" dirty="0" smtClean="0"/>
              <a:t>k = 15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 = 17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 = 19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 = 21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 = 23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 = 25</a:t>
            </a:r>
            <a:endParaRPr lang="id-ID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80" y="1854562"/>
            <a:ext cx="1975439" cy="2880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48" y="1854562"/>
            <a:ext cx="1989472" cy="2889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291" y="1854562"/>
            <a:ext cx="2018193" cy="2889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77" y="1854562"/>
            <a:ext cx="2003103" cy="2882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" y="1854562"/>
            <a:ext cx="2014173" cy="2872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56" y="1854562"/>
            <a:ext cx="2029326" cy="288968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0201" y="262415"/>
            <a:ext cx="9601200" cy="76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Perbedaan hasil antar </a:t>
            </a:r>
            <a:r>
              <a:rPr lang="id-ID" dirty="0" err="1" smtClean="0"/>
              <a:t>k</a:t>
            </a:r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330201" y="5080681"/>
            <a:ext cx="10385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 smtClean="0"/>
              <a:t>Accuracy</a:t>
            </a:r>
            <a:r>
              <a:rPr lang="id-ID" dirty="0" smtClean="0"/>
              <a:t> : jumlah kanker jinak yang dipisahkan dengan benar / semua kanker</a:t>
            </a:r>
          </a:p>
          <a:p>
            <a:r>
              <a:rPr lang="en-US" dirty="0" smtClean="0"/>
              <a:t>R</a:t>
            </a:r>
            <a:r>
              <a:rPr lang="id-ID" dirty="0" err="1" smtClean="0"/>
              <a:t>ecall</a:t>
            </a:r>
            <a:r>
              <a:rPr lang="id-ID" dirty="0" smtClean="0"/>
              <a:t> : jumlah kanker jinak yang dipisahkan dengan benar/ semua kanker jinak sesungguhnya</a:t>
            </a:r>
          </a:p>
          <a:p>
            <a:r>
              <a:rPr lang="id-ID" dirty="0" err="1" smtClean="0"/>
              <a:t>Specificity</a:t>
            </a:r>
            <a:r>
              <a:rPr lang="id-ID" dirty="0" smtClean="0"/>
              <a:t> : jumlah kanker ganas yang dipisahkan dengan benar/ jumlah yang diduga kanker ganas</a:t>
            </a:r>
            <a:br>
              <a:rPr lang="id-ID" dirty="0" smtClean="0"/>
            </a:br>
            <a:r>
              <a:rPr lang="id-ID" dirty="0" err="1" smtClean="0"/>
              <a:t>Precision</a:t>
            </a:r>
            <a:r>
              <a:rPr lang="id-ID" dirty="0" smtClean="0"/>
              <a:t> : jumlah kanker jinak yang dipisahkan dengan benar/ jumlah yang diduga kanker jinak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007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597" y="328199"/>
            <a:ext cx="9601200" cy="737886"/>
          </a:xfrm>
        </p:spPr>
        <p:txBody>
          <a:bodyPr>
            <a:normAutofit/>
          </a:bodyPr>
          <a:lstStyle/>
          <a:p>
            <a:r>
              <a:rPr lang="id-ID" sz="3200" dirty="0" smtClean="0"/>
              <a:t>Perbandingan dengan Over-</a:t>
            </a:r>
            <a:r>
              <a:rPr lang="id-ID" sz="3200" dirty="0" err="1" smtClean="0"/>
              <a:t>Under</a:t>
            </a:r>
            <a:r>
              <a:rPr lang="id-ID" sz="3200" dirty="0" smtClean="0"/>
              <a:t>-</a:t>
            </a:r>
            <a:r>
              <a:rPr lang="id-ID" sz="3200" dirty="0" err="1" smtClean="0"/>
              <a:t>Both</a:t>
            </a:r>
            <a:r>
              <a:rPr lang="id-ID" sz="3200" dirty="0" smtClean="0"/>
              <a:t> Sampling</a:t>
            </a:r>
            <a:endParaRPr lang="id-ID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16" y="278346"/>
            <a:ext cx="2141318" cy="787739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981597" y="1130468"/>
            <a:ext cx="10381205" cy="104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700" dirty="0" smtClean="0"/>
              <a:t>Menurut </a:t>
            </a:r>
            <a:r>
              <a:rPr lang="id-ID" sz="1700" dirty="0" err="1" smtClean="0"/>
              <a:t>Brownlee</a:t>
            </a:r>
            <a:r>
              <a:rPr lang="id-ID" sz="1700" dirty="0" smtClean="0"/>
              <a:t> (2015) , data dinyatakan </a:t>
            </a:r>
            <a:r>
              <a:rPr lang="id-ID" sz="1700" dirty="0" err="1" smtClean="0"/>
              <a:t>imbalance</a:t>
            </a:r>
            <a:r>
              <a:rPr lang="id-ID" sz="1700" dirty="0" smtClean="0"/>
              <a:t> jika perbandingannya mencapai 4:1 atau lebih. Data yang saya pakai perbandingannya hanya antara 2:1 hingga 3:2. Untuk lebih yakin, dicoba </a:t>
            </a:r>
            <a:r>
              <a:rPr lang="id-ID" sz="1700" dirty="0" err="1" smtClean="0"/>
              <a:t>oversampling</a:t>
            </a:r>
            <a:r>
              <a:rPr lang="id-ID" sz="1700" dirty="0" smtClean="0"/>
              <a:t>, </a:t>
            </a:r>
            <a:r>
              <a:rPr lang="id-ID" sz="1700" dirty="0" err="1" smtClean="0"/>
              <a:t>undersampling</a:t>
            </a:r>
            <a:r>
              <a:rPr lang="id-ID" sz="1700" dirty="0" smtClean="0"/>
              <a:t>, dan </a:t>
            </a:r>
            <a:r>
              <a:rPr lang="id-ID" sz="1700" dirty="0" err="1" smtClean="0"/>
              <a:t>bothsampling</a:t>
            </a:r>
            <a:r>
              <a:rPr lang="id-ID" sz="1700" dirty="0" smtClean="0"/>
              <a:t> untuk perbandingan. Ternyata hasil perhitungan </a:t>
            </a:r>
            <a:r>
              <a:rPr lang="id-ID" sz="1700" dirty="0" err="1" smtClean="0"/>
              <a:t>matriks-nya</a:t>
            </a:r>
            <a:r>
              <a:rPr lang="id-ID" sz="1700" dirty="0" smtClean="0"/>
              <a:t> tidak lebih baik dari sampling biasa. Berikut hasil dari </a:t>
            </a:r>
            <a:r>
              <a:rPr lang="id-ID" sz="1700" dirty="0"/>
              <a:t>uji </a:t>
            </a:r>
            <a:r>
              <a:rPr lang="id-ID" sz="1700" dirty="0" err="1"/>
              <a:t>oversampling</a:t>
            </a:r>
            <a:r>
              <a:rPr lang="id-ID" sz="1700" dirty="0"/>
              <a:t>, </a:t>
            </a:r>
            <a:r>
              <a:rPr lang="id-ID" sz="1700" dirty="0" err="1"/>
              <a:t>undersampling</a:t>
            </a:r>
            <a:r>
              <a:rPr lang="id-ID" sz="1700" dirty="0"/>
              <a:t>, dan </a:t>
            </a:r>
            <a:r>
              <a:rPr lang="id-ID" sz="1700" dirty="0" err="1" smtClean="0"/>
              <a:t>bothsampling</a:t>
            </a:r>
            <a:r>
              <a:rPr lang="id-ID" sz="1700" dirty="0" smtClean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8" y="2410509"/>
            <a:ext cx="3613552" cy="93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3" y="3505741"/>
            <a:ext cx="2017509" cy="2910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47" y="2409643"/>
            <a:ext cx="3610212" cy="933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87" y="3505741"/>
            <a:ext cx="2005321" cy="2910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/>
          <a:stretch/>
        </p:blipFill>
        <p:spPr>
          <a:xfrm>
            <a:off x="8390557" y="2410508"/>
            <a:ext cx="3613552" cy="938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10" y="3523530"/>
            <a:ext cx="2033385" cy="28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1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50949"/>
            <a:ext cx="9601200" cy="1485900"/>
          </a:xfrm>
        </p:spPr>
        <p:txBody>
          <a:bodyPr/>
          <a:lstStyle/>
          <a:p>
            <a:r>
              <a:rPr lang="id-ID" dirty="0" smtClean="0"/>
              <a:t>Perbandingan dengan </a:t>
            </a:r>
            <a:r>
              <a:rPr lang="id-ID" smtClean="0"/>
              <a:t>data tanpa Normalisasi</a:t>
            </a:r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36849"/>
            <a:ext cx="2768600" cy="3898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84879" y="1836849"/>
            <a:ext cx="6752165" cy="2232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700" dirty="0" smtClean="0"/>
              <a:t>Pada data yang tidak dinormalisasi memiliki </a:t>
            </a:r>
            <a:r>
              <a:rPr lang="id-ID" sz="1700" dirty="0" err="1" smtClean="0"/>
              <a:t>recall</a:t>
            </a:r>
            <a:r>
              <a:rPr lang="id-ID" sz="1700" dirty="0" smtClean="0"/>
              <a:t> yang lebih besar dengan perbedaan 0.9%. Namun, nilai </a:t>
            </a:r>
            <a:r>
              <a:rPr lang="id-ID" sz="1700" dirty="0" err="1" smtClean="0"/>
              <a:t>accuracy</a:t>
            </a:r>
            <a:r>
              <a:rPr lang="id-ID" sz="1700" dirty="0" smtClean="0"/>
              <a:t>, </a:t>
            </a:r>
            <a:r>
              <a:rPr lang="id-ID" sz="1700" dirty="0" err="1" smtClean="0"/>
              <a:t>specificity</a:t>
            </a:r>
            <a:r>
              <a:rPr lang="id-ID" sz="1700" dirty="0" smtClean="0"/>
              <a:t>, dan </a:t>
            </a:r>
            <a:r>
              <a:rPr lang="id-ID" sz="1700" dirty="0" err="1" smtClean="0"/>
              <a:t>precision</a:t>
            </a:r>
            <a:r>
              <a:rPr lang="id-ID" sz="1700" dirty="0" smtClean="0"/>
              <a:t> </a:t>
            </a:r>
            <a:r>
              <a:rPr lang="id-ID" sz="1700" dirty="0" err="1" smtClean="0"/>
              <a:t>nya</a:t>
            </a:r>
            <a:r>
              <a:rPr lang="id-ID" sz="1700" dirty="0" smtClean="0"/>
              <a:t> lebih kecil dibandingkan data yang dinormalisasi. Perbedaan </a:t>
            </a:r>
            <a:r>
              <a:rPr lang="id-ID" sz="1700" dirty="0" err="1" smtClean="0"/>
              <a:t>accuracy</a:t>
            </a:r>
            <a:r>
              <a:rPr lang="id-ID" sz="1700" dirty="0" smtClean="0"/>
              <a:t> adalah 0.59%, perbedaan </a:t>
            </a:r>
            <a:r>
              <a:rPr lang="id-ID" sz="1700" dirty="0" err="1" smtClean="0"/>
              <a:t>specificity</a:t>
            </a:r>
            <a:r>
              <a:rPr lang="id-ID" sz="1700" dirty="0" smtClean="0"/>
              <a:t> adalah 4.42%, dan perbedaan </a:t>
            </a:r>
            <a:r>
              <a:rPr lang="id-ID" sz="1700" dirty="0" err="1" smtClean="0"/>
              <a:t>precision</a:t>
            </a:r>
            <a:r>
              <a:rPr lang="id-ID" sz="1700" dirty="0" smtClean="0"/>
              <a:t> adalah 2.8%. Apabila di rata-rata, perbedaan data tanpa normalisasi dibandingkan data yang dinormalisasi adalah </a:t>
            </a:r>
            <a:r>
              <a:rPr lang="id-ID" sz="1700" b="1" dirty="0" smtClean="0"/>
              <a:t>2.19%</a:t>
            </a:r>
            <a:r>
              <a:rPr lang="id-ID" sz="1700" dirty="0" smtClean="0"/>
              <a:t>, dan data dengan normalisasi masih memiliki nilai yang rata-rata lebih tinggi.</a:t>
            </a:r>
          </a:p>
        </p:txBody>
      </p:sp>
    </p:spTree>
    <p:extLst>
      <p:ext uri="{BB962C8B-B14F-4D97-AF65-F5344CB8AC3E}">
        <p14:creationId xmlns:p14="http://schemas.microsoft.com/office/powerpoint/2010/main" val="50542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10525"/>
              </p:ext>
            </p:extLst>
          </p:nvPr>
        </p:nvGraphicFramePr>
        <p:xfrm>
          <a:off x="1118316" y="342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883526"/>
              </p:ext>
            </p:extLst>
          </p:nvPr>
        </p:nvGraphicFramePr>
        <p:xfrm>
          <a:off x="6630473" y="3423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145532"/>
              </p:ext>
            </p:extLst>
          </p:nvPr>
        </p:nvGraphicFramePr>
        <p:xfrm>
          <a:off x="1118316" y="35878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152675"/>
              </p:ext>
            </p:extLst>
          </p:nvPr>
        </p:nvGraphicFramePr>
        <p:xfrm>
          <a:off x="6630473" y="35878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1293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7690"/>
            <a:ext cx="10154992" cy="48690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Classification </a:t>
            </a:r>
            <a:r>
              <a:rPr lang="en-US" dirty="0"/>
              <a:t>Breast Cancer Wisconsin (Diagnostic) Data </a:t>
            </a:r>
            <a:r>
              <a:rPr lang="en-US" dirty="0" smtClean="0"/>
              <a:t>Set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r>
              <a:rPr lang="en-US" dirty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diuji</a:t>
            </a:r>
            <a:r>
              <a:rPr lang="en-US" dirty="0" smtClean="0"/>
              <a:t> k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17 </a:t>
            </a:r>
            <a:r>
              <a:rPr lang="en-US" dirty="0" err="1" smtClean="0"/>
              <a:t>dan</a:t>
            </a:r>
            <a:r>
              <a:rPr lang="en-US" dirty="0" smtClean="0"/>
              <a:t> 19, </a:t>
            </a:r>
            <a:r>
              <a:rPr lang="en-US" dirty="0" err="1" smtClean="0"/>
              <a:t>karena</a:t>
            </a:r>
            <a:r>
              <a:rPr lang="en-US" dirty="0" smtClean="0"/>
              <a:t> 17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r>
              <a:rPr lang="en-US" dirty="0" smtClean="0"/>
              <a:t>/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singkat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k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17.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70% data </a:t>
            </a: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30% data </a:t>
            </a:r>
            <a:r>
              <a:rPr lang="en-US" dirty="0" err="1"/>
              <a:t>uji</a:t>
            </a:r>
            <a:r>
              <a:rPr lang="en-US" dirty="0"/>
              <a:t>.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accuracy 95.28%, recall 94.59% , specificity 96.61% , </a:t>
            </a:r>
            <a:r>
              <a:rPr lang="en-US" dirty="0" err="1" smtClean="0"/>
              <a:t>dan</a:t>
            </a:r>
            <a:r>
              <a:rPr lang="en-US" dirty="0" smtClean="0"/>
              <a:t> precision 98.13%.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Apabila</a:t>
            </a:r>
            <a:r>
              <a:rPr lang="en-US" dirty="0" smtClean="0"/>
              <a:t> data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dinormalisasi</a:t>
            </a:r>
            <a:r>
              <a:rPr lang="en-US" dirty="0" smtClean="0"/>
              <a:t>,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confusionMatriks</a:t>
            </a:r>
            <a:r>
              <a:rPr lang="en-US" dirty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kecuali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recall </a:t>
            </a:r>
            <a:r>
              <a:rPr lang="en-US" dirty="0" err="1" smtClean="0"/>
              <a:t>saja</a:t>
            </a:r>
            <a:r>
              <a:rPr lang="en-US" dirty="0" smtClean="0"/>
              <a:t>.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confusionMatriks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data </a:t>
            </a:r>
            <a:r>
              <a:rPr lang="en-US" dirty="0" err="1" smtClean="0"/>
              <a:t>normalisasi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dinormalisasi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2.19%.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diperlukan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data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, </a:t>
            </a:r>
            <a:r>
              <a:rPr lang="en-US" dirty="0" err="1" smtClean="0"/>
              <a:t>mengingat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2.19%.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over sampling, under sampling, </a:t>
            </a:r>
            <a:r>
              <a:rPr lang="en-US" dirty="0" err="1" smtClean="0"/>
              <a:t>dan</a:t>
            </a:r>
            <a:r>
              <a:rPr lang="en-US" dirty="0" smtClean="0"/>
              <a:t> both sampling </a:t>
            </a:r>
            <a:r>
              <a:rPr lang="en-US" dirty="0" err="1" smtClean="0"/>
              <a:t>ternyata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sampling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confusion </a:t>
            </a:r>
            <a:r>
              <a:rPr lang="en-US" dirty="0" err="1" smtClean="0"/>
              <a:t>matriks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576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63828"/>
            <a:ext cx="9601200" cy="1485900"/>
          </a:xfrm>
        </p:spPr>
        <p:txBody>
          <a:bodyPr/>
          <a:lstStyle/>
          <a:p>
            <a:r>
              <a:rPr lang="id-ID" dirty="0" smtClean="0"/>
              <a:t>Daftar Pustaka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10236"/>
            <a:ext cx="10502721" cy="4823138"/>
          </a:xfrm>
        </p:spPr>
        <p:txBody>
          <a:bodyPr>
            <a:normAutofit fontScale="92500" lnSpcReduction="10000"/>
          </a:bodyPr>
          <a:lstStyle/>
          <a:p>
            <a:pPr marL="974725" indent="-974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Browniee</a:t>
            </a:r>
            <a:r>
              <a:rPr lang="en-US" dirty="0"/>
              <a:t> Jason. 2015. </a:t>
            </a:r>
            <a:r>
              <a:rPr lang="en-US" i="1" dirty="0"/>
              <a:t>8 Tactics to Combat Imbalanced Classes in Your Machine Learning Dataset </a:t>
            </a:r>
            <a:r>
              <a:rPr lang="en-US" dirty="0"/>
              <a:t>[Internet]. [</a:t>
            </a:r>
            <a:r>
              <a:rPr lang="en-US" dirty="0" err="1"/>
              <a:t>diakses</a:t>
            </a:r>
            <a:r>
              <a:rPr lang="en-US" dirty="0"/>
              <a:t> 2017 Sep 3]. </a:t>
            </a:r>
            <a:r>
              <a:rPr lang="en-US" dirty="0">
                <a:hlinkClick r:id="rId2"/>
              </a:rPr>
              <a:t>https://machinelearningmastery.com/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tactics-to-combat-imbalanced-classes-in-your-machine-learning-dataset/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 smtClean="0"/>
              <a:t>DataQ</a:t>
            </a:r>
            <a:r>
              <a:rPr lang="id-ID" dirty="0" smtClean="0"/>
              <a:t>. 2013. </a:t>
            </a:r>
            <a:r>
              <a:rPr lang="en-US" i="1" dirty="0" err="1"/>
              <a:t>Perbedaan</a:t>
            </a:r>
            <a:r>
              <a:rPr lang="en-US" i="1" dirty="0"/>
              <a:t>: precision, recall &amp; </a:t>
            </a:r>
            <a:r>
              <a:rPr lang="en-US" i="1" dirty="0" smtClean="0"/>
              <a:t>accuracy </a:t>
            </a:r>
            <a:r>
              <a:rPr lang="en-US" dirty="0" smtClean="0"/>
              <a:t>[Internet]. [</a:t>
            </a:r>
            <a:r>
              <a:rPr lang="en-US" dirty="0" err="1" smtClean="0"/>
              <a:t>diakses</a:t>
            </a:r>
            <a:r>
              <a:rPr lang="en-US" dirty="0" smtClean="0"/>
              <a:t> 2017 Sep 3].</a:t>
            </a:r>
          </a:p>
          <a:p>
            <a:pPr marL="922338" indent="-922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/>
              <a:t>	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https://dataq.wordpress.com/2013/06/16/perbedaan-precision-recall-accuracy/</a:t>
            </a:r>
            <a:r>
              <a:rPr lang="en-US" dirty="0" smtClean="0">
                <a:solidFill>
                  <a:schemeClr val="tx1"/>
                </a:solidFill>
              </a:rPr>
              <a:t>	</a:t>
            </a:r>
            <a:endParaRPr lang="id-ID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id-ID" dirty="0"/>
              <a:t>Duda Richard </a:t>
            </a:r>
            <a:r>
              <a:rPr lang="id-ID" dirty="0" err="1"/>
              <a:t>O</a:t>
            </a:r>
            <a:r>
              <a:rPr lang="id-ID" dirty="0"/>
              <a:t>, Hart Peter </a:t>
            </a:r>
            <a:r>
              <a:rPr lang="id-ID" dirty="0" err="1"/>
              <a:t>E</a:t>
            </a:r>
            <a:r>
              <a:rPr lang="id-ID" dirty="0"/>
              <a:t>, </a:t>
            </a:r>
            <a:r>
              <a:rPr lang="id-ID" dirty="0" err="1"/>
              <a:t>Stork</a:t>
            </a:r>
            <a:r>
              <a:rPr lang="id-ID" dirty="0"/>
              <a:t> David </a:t>
            </a:r>
            <a:r>
              <a:rPr lang="id-ID" dirty="0" err="1"/>
              <a:t>G</a:t>
            </a:r>
            <a:r>
              <a:rPr lang="id-ID" dirty="0"/>
              <a:t>. 2000</a:t>
            </a:r>
            <a:r>
              <a:rPr lang="id-ID" i="1" dirty="0"/>
              <a:t>. </a:t>
            </a:r>
            <a:r>
              <a:rPr lang="id-ID" i="1" dirty="0" err="1"/>
              <a:t>Pattern</a:t>
            </a:r>
            <a:r>
              <a:rPr lang="id-ID" i="1" dirty="0"/>
              <a:t> </a:t>
            </a:r>
            <a:r>
              <a:rPr lang="id-ID" i="1" dirty="0" err="1"/>
              <a:t>Classification</a:t>
            </a:r>
            <a:r>
              <a:rPr lang="id-ID" i="1" dirty="0"/>
              <a:t> </a:t>
            </a:r>
            <a:r>
              <a:rPr lang="id-ID" i="1" dirty="0" err="1"/>
              <a:t>Second</a:t>
            </a:r>
            <a:r>
              <a:rPr lang="id-ID" i="1" dirty="0"/>
              <a:t> </a:t>
            </a:r>
            <a:r>
              <a:rPr lang="id-ID" i="1" dirty="0" err="1" smtClean="0"/>
              <a:t>Edition</a:t>
            </a:r>
            <a:r>
              <a:rPr lang="id-ID" dirty="0"/>
              <a:t>. </a:t>
            </a:r>
            <a:endParaRPr lang="id-ID" dirty="0" smtClean="0"/>
          </a:p>
          <a:p>
            <a:pPr marL="922338" indent="-922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err="1"/>
              <a:t>Dzikrulloh</a:t>
            </a:r>
            <a:r>
              <a:rPr lang="en-US" dirty="0"/>
              <a:t> </a:t>
            </a:r>
            <a:r>
              <a:rPr lang="en-US" dirty="0" err="1"/>
              <a:t>Nihru</a:t>
            </a:r>
            <a:r>
              <a:rPr lang="en-US" dirty="0"/>
              <a:t> </a:t>
            </a:r>
            <a:r>
              <a:rPr lang="en-US" dirty="0" err="1"/>
              <a:t>Nafi</a:t>
            </a:r>
            <a:r>
              <a:rPr lang="en-US" dirty="0"/>
              <a:t>, </a:t>
            </a:r>
            <a:r>
              <a:rPr lang="en-US" dirty="0" err="1"/>
              <a:t>Indriati</a:t>
            </a:r>
            <a:r>
              <a:rPr lang="en-US" dirty="0"/>
              <a:t>, </a:t>
            </a:r>
            <a:r>
              <a:rPr lang="en-US" dirty="0" err="1"/>
              <a:t>Setiawan</a:t>
            </a:r>
            <a:r>
              <a:rPr lang="en-US" dirty="0"/>
              <a:t> Budi </a:t>
            </a:r>
            <a:r>
              <a:rPr lang="en-US" dirty="0" err="1"/>
              <a:t>Darma</a:t>
            </a:r>
            <a:r>
              <a:rPr lang="en-US" dirty="0"/>
              <a:t>. 2017</a:t>
            </a:r>
            <a:r>
              <a:rPr lang="en-US" i="1" dirty="0"/>
              <a:t>.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K-Nearest Neighbor(</a:t>
            </a:r>
            <a:r>
              <a:rPr lang="en-US" dirty="0" err="1"/>
              <a:t>kNN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Weighted Product (WP)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Penerimaan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Guru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Tata Usaha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Berwawasan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(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: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Menegah</a:t>
            </a:r>
            <a:r>
              <a:rPr lang="en-US" dirty="0"/>
              <a:t> </a:t>
            </a:r>
            <a:r>
              <a:rPr lang="en-US" dirty="0" err="1"/>
              <a:t>Kejuruan</a:t>
            </a:r>
            <a:r>
              <a:rPr lang="en-US" dirty="0"/>
              <a:t> </a:t>
            </a:r>
            <a:r>
              <a:rPr lang="en-US" dirty="0" err="1"/>
              <a:t>Muhammadiyah</a:t>
            </a:r>
            <a:r>
              <a:rPr lang="en-US" dirty="0"/>
              <a:t> 2 Kediri). </a:t>
            </a:r>
            <a:r>
              <a:rPr lang="en-US" i="1" dirty="0" err="1"/>
              <a:t>Jurnal</a:t>
            </a:r>
            <a:r>
              <a:rPr lang="en-US" i="1" dirty="0"/>
              <a:t> </a:t>
            </a:r>
            <a:r>
              <a:rPr lang="en-US" i="1" dirty="0" err="1"/>
              <a:t>Pengembangan</a:t>
            </a:r>
            <a:r>
              <a:rPr lang="en-US" i="1" dirty="0"/>
              <a:t> </a:t>
            </a:r>
            <a:r>
              <a:rPr lang="en-US" i="1" dirty="0" err="1"/>
              <a:t>Teknologi</a:t>
            </a:r>
            <a:r>
              <a:rPr lang="en-US" i="1" dirty="0"/>
              <a:t> </a:t>
            </a:r>
            <a:r>
              <a:rPr lang="en-US" i="1" dirty="0" err="1"/>
              <a:t>Informasi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Ilmu</a:t>
            </a:r>
            <a:r>
              <a:rPr lang="en-US" i="1" dirty="0"/>
              <a:t> </a:t>
            </a:r>
            <a:r>
              <a:rPr lang="en-US" i="1" dirty="0" err="1"/>
              <a:t>Komputer</a:t>
            </a:r>
            <a:r>
              <a:rPr lang="en-US" dirty="0"/>
              <a:t>. 1(5):378-385</a:t>
            </a:r>
            <a:r>
              <a:rPr lang="en-US" dirty="0" smtClean="0"/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922338" indent="-922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Greenfield </a:t>
            </a:r>
            <a:r>
              <a:rPr lang="en-US" dirty="0" smtClean="0"/>
              <a:t>Yuval. 2012</a:t>
            </a:r>
            <a:r>
              <a:rPr lang="en-US" dirty="0"/>
              <a:t>. </a:t>
            </a:r>
            <a:r>
              <a:rPr lang="en-US" i="1" dirty="0"/>
              <a:t>Precision, recall, sensitivity and </a:t>
            </a:r>
            <a:r>
              <a:rPr lang="en-US" i="1" dirty="0" smtClean="0"/>
              <a:t>specificity </a:t>
            </a:r>
            <a:r>
              <a:rPr lang="en-US" dirty="0"/>
              <a:t>[Internet]. [</a:t>
            </a:r>
            <a:r>
              <a:rPr lang="en-US" dirty="0" err="1"/>
              <a:t>diakses</a:t>
            </a:r>
            <a:r>
              <a:rPr lang="en-US" dirty="0"/>
              <a:t> 2017 Sep 3</a:t>
            </a:r>
            <a:r>
              <a:rPr lang="en-US" dirty="0" smtClean="0"/>
              <a:t>].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://uberpython.wordpress.com/2012/01/01</a:t>
            </a:r>
            <a:r>
              <a:rPr lang="en-US" dirty="0" smtClean="0">
                <a:hlinkClick r:id="rId4"/>
              </a:rPr>
              <a:t>/</a:t>
            </a:r>
            <a:br>
              <a:rPr lang="en-US" dirty="0" smtClean="0">
                <a:hlinkClick r:id="rId4"/>
              </a:rPr>
            </a:br>
            <a:r>
              <a:rPr lang="en-US" dirty="0" smtClean="0">
                <a:hlinkClick r:id="rId4"/>
              </a:rPr>
              <a:t>precision-recall-sensitivity-and-specificity/</a:t>
            </a:r>
            <a:endParaRPr lang="en-US" dirty="0"/>
          </a:p>
          <a:p>
            <a:pPr marL="922338" indent="-922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Rahayu</a:t>
            </a:r>
            <a:r>
              <a:rPr lang="en-US" dirty="0"/>
              <a:t> </a:t>
            </a:r>
            <a:r>
              <a:rPr lang="en-US" dirty="0" err="1"/>
              <a:t>Dewi</a:t>
            </a:r>
            <a:r>
              <a:rPr lang="en-US" dirty="0"/>
              <a:t> Sri. 2014.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i="1" dirty="0"/>
              <a:t>Naïve Bayes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Debitur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[</a:t>
            </a:r>
            <a:r>
              <a:rPr lang="en-US" dirty="0" err="1"/>
              <a:t>skripsi</a:t>
            </a:r>
            <a:r>
              <a:rPr lang="en-US" dirty="0"/>
              <a:t>]. Bogor(BGR):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Pertanian</a:t>
            </a:r>
            <a:r>
              <a:rPr lang="en-US" dirty="0"/>
              <a:t> Bogor</a:t>
            </a:r>
            <a:r>
              <a:rPr lang="en-US" dirty="0" smtClean="0"/>
              <a:t>.</a:t>
            </a:r>
          </a:p>
          <a:p>
            <a:pPr marL="922338" indent="-922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Sugianto</a:t>
            </a:r>
            <a:r>
              <a:rPr lang="en-US" dirty="0" smtClean="0"/>
              <a:t> </a:t>
            </a:r>
            <a:r>
              <a:rPr lang="en-US" dirty="0" err="1" smtClean="0"/>
              <a:t>Castaka</a:t>
            </a:r>
            <a:r>
              <a:rPr lang="en-US" dirty="0" smtClean="0"/>
              <a:t> </a:t>
            </a:r>
            <a:r>
              <a:rPr lang="en-US" dirty="0" err="1" smtClean="0"/>
              <a:t>Agus</a:t>
            </a:r>
            <a:r>
              <a:rPr lang="en-US" dirty="0" smtClean="0"/>
              <a:t>. 2015</a:t>
            </a:r>
            <a:r>
              <a:rPr lang="en-US" i="1" dirty="0" smtClean="0"/>
              <a:t>. </a:t>
            </a:r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Komparasi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Menangani</a:t>
            </a:r>
            <a:r>
              <a:rPr lang="en-US" dirty="0" smtClean="0"/>
              <a:t> Data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Seimbang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Data </a:t>
            </a:r>
            <a:r>
              <a:rPr lang="en-US" dirty="0" err="1" smtClean="0"/>
              <a:t>Kebakaran</a:t>
            </a:r>
            <a:r>
              <a:rPr lang="en-US" dirty="0" smtClean="0"/>
              <a:t> </a:t>
            </a:r>
            <a:r>
              <a:rPr lang="en-US" dirty="0" err="1" smtClean="0"/>
              <a:t>Hutan</a:t>
            </a:r>
            <a:r>
              <a:rPr lang="en-US" dirty="0" smtClean="0"/>
              <a:t>. </a:t>
            </a:r>
            <a:r>
              <a:rPr lang="en-US" i="1" dirty="0" err="1" smtClean="0"/>
              <a:t>Techno.COM</a:t>
            </a:r>
            <a:r>
              <a:rPr lang="en-US" dirty="0" smtClean="0"/>
              <a:t>. 14(4):336-342.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198996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70163"/>
            <a:ext cx="9601200" cy="770467"/>
          </a:xfrm>
        </p:spPr>
        <p:txBody>
          <a:bodyPr/>
          <a:lstStyle/>
          <a:p>
            <a:r>
              <a:rPr lang="id-ID" dirty="0" smtClean="0"/>
              <a:t>Tujuan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819653"/>
            <a:ext cx="9601200" cy="10881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Mendiagnosis kelas kanker payudara, kelas dibagi </a:t>
            </a:r>
            <a:r>
              <a:rPr lang="id-ID" dirty="0" err="1" smtClean="0"/>
              <a:t>kedalam</a:t>
            </a:r>
            <a:r>
              <a:rPr lang="id-ID" dirty="0" smtClean="0"/>
              <a:t> dua yaitu: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smtClean="0"/>
              <a:t>benign (</a:t>
            </a:r>
            <a:r>
              <a:rPr lang="en-US" dirty="0" err="1" smtClean="0"/>
              <a:t>jinak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 = malignant (</a:t>
            </a:r>
            <a:r>
              <a:rPr lang="en-US" dirty="0" err="1"/>
              <a:t>ganas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599" y="5071085"/>
            <a:ext cx="9601200" cy="770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Teknik yang Digunakan</a:t>
            </a:r>
            <a:endParaRPr lang="id-ID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71599" y="5920575"/>
            <a:ext cx="9601200" cy="85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 smtClean="0"/>
              <a:t>kNN</a:t>
            </a:r>
            <a:r>
              <a:rPr lang="en-US" dirty="0" smtClean="0"/>
              <a:t> (k Nearest Neighbor)</a:t>
            </a:r>
            <a:endParaRPr lang="id-ID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259396"/>
            <a:ext cx="9601200" cy="770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Data Set</a:t>
            </a:r>
            <a:endParaRPr lang="id-ID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1599" y="1108885"/>
            <a:ext cx="10449339" cy="1697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Breast Cancer Wisconsin (Diagnostic) Data </a:t>
            </a:r>
            <a:r>
              <a:rPr lang="en-US" dirty="0" smtClean="0"/>
              <a:t>Set (</a:t>
            </a:r>
            <a:r>
              <a:rPr lang="en-US" dirty="0" err="1" smtClean="0"/>
              <a:t>wdbc.data</a:t>
            </a:r>
            <a:r>
              <a:rPr lang="en-US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 smtClean="0"/>
              <a:t>Alamat</a:t>
            </a:r>
            <a:r>
              <a:rPr lang="en-US" dirty="0" smtClean="0"/>
              <a:t> info data set : </a:t>
            </a:r>
            <a:r>
              <a:rPr lang="en-US" b="1" dirty="0" smtClean="0">
                <a:hlinkClick r:id="rId2"/>
              </a:rPr>
              <a:t>https</a:t>
            </a:r>
            <a:r>
              <a:rPr lang="en-US" b="1" dirty="0">
                <a:hlinkClick r:id="rId2"/>
              </a:rPr>
              <a:t>://</a:t>
            </a:r>
            <a:r>
              <a:rPr lang="en-US" b="1" dirty="0" err="1">
                <a:hlinkClick r:id="rId2"/>
              </a:rPr>
              <a:t>archive.ics.uci.edu</a:t>
            </a:r>
            <a:r>
              <a:rPr lang="en-US" b="1" dirty="0">
                <a:hlinkClick r:id="rId2"/>
              </a:rPr>
              <a:t>/ml/datasets/</a:t>
            </a:r>
            <a:r>
              <a:rPr lang="en-US" b="1" dirty="0" err="1">
                <a:hlinkClick r:id="rId2"/>
              </a:rPr>
              <a:t>Breast+Cancer+Wisconsin</a:t>
            </a:r>
            <a:r>
              <a:rPr lang="en-US" b="1" dirty="0">
                <a:hlinkClick r:id="rId2"/>
              </a:rPr>
              <a:t>+(Diagnostic)</a:t>
            </a: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 smtClean="0"/>
              <a:t>Alamat</a:t>
            </a:r>
            <a:r>
              <a:rPr lang="en-US" dirty="0" smtClean="0"/>
              <a:t> data set : </a:t>
            </a:r>
            <a:r>
              <a:rPr lang="en-US" b="1" dirty="0" smtClean="0">
                <a:hlinkClick r:id="rId3"/>
              </a:rPr>
              <a:t>https</a:t>
            </a:r>
            <a:r>
              <a:rPr lang="en-US" b="1" dirty="0">
                <a:hlinkClick r:id="rId3"/>
              </a:rPr>
              <a:t>://</a:t>
            </a:r>
            <a:r>
              <a:rPr lang="en-US" b="1" dirty="0" err="1">
                <a:hlinkClick r:id="rId3"/>
              </a:rPr>
              <a:t>archive.ics.uci.edu</a:t>
            </a:r>
            <a:r>
              <a:rPr lang="en-US" b="1" dirty="0">
                <a:hlinkClick r:id="rId3"/>
              </a:rPr>
              <a:t>/ml/machine-learning-databases/breast-cancer-</a:t>
            </a:r>
            <a:r>
              <a:rPr lang="en-US" b="1" dirty="0" err="1">
                <a:hlinkClick r:id="rId3"/>
              </a:rPr>
              <a:t>wisconsin</a:t>
            </a:r>
            <a:r>
              <a:rPr lang="en-US" b="1" dirty="0">
                <a:hlinkClick r:id="rId3"/>
              </a:rPr>
              <a:t>/</a:t>
            </a:r>
            <a:r>
              <a:rPr lang="en-US" b="1" dirty="0" err="1">
                <a:hlinkClick r:id="rId3"/>
              </a:rPr>
              <a:t>wdbc.data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36833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Informasi Data Set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24366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Breast Cancer Wisconsin (Diagnostic) Data Set (</a:t>
            </a:r>
            <a:r>
              <a:rPr lang="en-US" dirty="0" err="1" smtClean="0"/>
              <a:t>wdbc.data</a:t>
            </a:r>
            <a:r>
              <a:rPr lang="en-US" dirty="0" smtClean="0"/>
              <a:t>) , </a:t>
            </a:r>
            <a:r>
              <a:rPr lang="en-US" dirty="0" err="1" smtClean="0"/>
              <a:t>alamat</a:t>
            </a:r>
            <a:r>
              <a:rPr lang="en-US" dirty="0" smtClean="0"/>
              <a:t> </a:t>
            </a:r>
            <a:r>
              <a:rPr lang="en-US" dirty="0"/>
              <a:t>info data set : </a:t>
            </a:r>
            <a:r>
              <a:rPr lang="en-US" dirty="0">
                <a:hlinkClick r:id="rId2"/>
              </a:rPr>
              <a:t>https://archive.ics.uci.edu/ml/datasets/Breast+Cancer+Wisconsin+(Diagnostic)</a:t>
            </a:r>
            <a:endParaRPr lang="en-US" dirty="0"/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Jumlah</a:t>
            </a:r>
            <a:r>
              <a:rPr lang="en-US" dirty="0" smtClean="0"/>
              <a:t> data </a:t>
            </a:r>
            <a:r>
              <a:rPr lang="en-US" dirty="0" err="1" smtClean="0"/>
              <a:t>adalah</a:t>
            </a:r>
            <a:r>
              <a:rPr lang="en-US" dirty="0" smtClean="0"/>
              <a:t> 569 data</a:t>
            </a:r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32 </a:t>
            </a:r>
            <a:r>
              <a:rPr lang="en-US" dirty="0" err="1" smtClean="0"/>
              <a:t>fitur</a:t>
            </a:r>
            <a:endParaRPr lang="en-US" dirty="0" smtClean="0"/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Missing values 0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2 </a:t>
            </a:r>
            <a:r>
              <a:rPr lang="en-US" dirty="0" err="1" smtClean="0"/>
              <a:t>kelas</a:t>
            </a:r>
            <a:r>
              <a:rPr lang="en-US" dirty="0" smtClean="0"/>
              <a:t> (B </a:t>
            </a:r>
            <a:r>
              <a:rPr lang="en-US" dirty="0"/>
              <a:t>= benign (</a:t>
            </a:r>
            <a:r>
              <a:rPr lang="en-US" dirty="0" err="1"/>
              <a:t>jinak</a:t>
            </a:r>
            <a:r>
              <a:rPr lang="en-US" dirty="0"/>
              <a:t>), M = malignant (</a:t>
            </a:r>
            <a:r>
              <a:rPr lang="en-US" dirty="0" err="1"/>
              <a:t>ganas</a:t>
            </a:r>
            <a:r>
              <a:rPr lang="en-US" dirty="0" smtClean="0"/>
              <a:t>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id, factor, </a:t>
            </a:r>
            <a:r>
              <a:rPr lang="en-US" dirty="0" err="1" smtClean="0"/>
              <a:t>dan</a:t>
            </a:r>
            <a:r>
              <a:rPr lang="en-US" dirty="0" smtClean="0"/>
              <a:t> 30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bertipe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en-US" dirty="0" smtClean="0"/>
              <a:t>, </a:t>
            </a:r>
            <a:r>
              <a:rPr lang="en-US" dirty="0" err="1" smtClean="0"/>
              <a:t>fitur</a:t>
            </a:r>
            <a:r>
              <a:rPr lang="en-US" dirty="0" smtClean="0"/>
              <a:t> id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endParaRPr lang="id-ID" dirty="0"/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d-ID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419273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Distribusi Kelas</a:t>
            </a:r>
            <a:endParaRPr lang="id-ID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4935680"/>
            <a:ext cx="9601200" cy="105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Benign: </a:t>
            </a:r>
            <a:r>
              <a:rPr lang="ru-RU" dirty="0"/>
              <a:t>357 </a:t>
            </a:r>
            <a:r>
              <a:rPr lang="en-US" dirty="0" smtClean="0"/>
              <a:t>(62.74%) </a:t>
            </a:r>
            <a:endParaRPr lang="en-US" dirty="0"/>
          </a:p>
          <a:p>
            <a:r>
              <a:rPr lang="en-US" dirty="0"/>
              <a:t>Malignant: </a:t>
            </a:r>
            <a:r>
              <a:rPr lang="en-US" dirty="0" smtClean="0"/>
              <a:t> 212 (37.26%) </a:t>
            </a:r>
            <a:endParaRPr lang="en-US" dirty="0"/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890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id-ID" dirty="0"/>
              <a:t>Informasi </a:t>
            </a:r>
            <a:r>
              <a:rPr lang="en-US" dirty="0" err="1" smtClean="0"/>
              <a:t>fitur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56491"/>
            <a:ext cx="9601200" cy="4422913"/>
          </a:xfrm>
        </p:spPr>
        <p:txBody>
          <a:bodyPr numCol="3"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Diagnosis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radius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texture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perimeter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area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smoothness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compactness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concavity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concave points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symmetry 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fractal </a:t>
            </a:r>
            <a:r>
              <a:rPr lang="en-US" dirty="0"/>
              <a:t>dimension </a:t>
            </a:r>
            <a:r>
              <a:rPr lang="en-US" dirty="0" smtClean="0"/>
              <a:t>mean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radius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texture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perimeter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area se smoothness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compactness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concavity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concave </a:t>
            </a:r>
            <a:r>
              <a:rPr lang="en-US" dirty="0"/>
              <a:t>points </a:t>
            </a:r>
            <a:r>
              <a:rPr lang="en-US" dirty="0" smtClean="0"/>
              <a:t>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symmetry 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fractal </a:t>
            </a:r>
            <a:r>
              <a:rPr lang="en-US" dirty="0"/>
              <a:t>dimension </a:t>
            </a:r>
            <a:r>
              <a:rPr lang="en-US" dirty="0" smtClean="0"/>
              <a:t>se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radius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texture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perimeter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area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smoothness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compactness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concavity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</a:t>
            </a:r>
            <a:r>
              <a:rPr lang="en-US" dirty="0" smtClean="0"/>
              <a:t>oncave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points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symmetry worst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fractal </a:t>
            </a:r>
            <a:r>
              <a:rPr lang="en-US" dirty="0"/>
              <a:t>dimension worst</a:t>
            </a:r>
            <a:endParaRPr lang="id-ID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1599" y="1278233"/>
            <a:ext cx="10432473" cy="85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data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32 </a:t>
            </a:r>
            <a:r>
              <a:rPr lang="en-US" dirty="0" err="1" smtClean="0"/>
              <a:t>fitur</a:t>
            </a:r>
            <a:r>
              <a:rPr lang="en-US" dirty="0" smtClean="0"/>
              <a:t>,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id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hubungannya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. </a:t>
            </a:r>
            <a:r>
              <a:rPr lang="en-US" dirty="0" err="1" smtClean="0"/>
              <a:t>fitur-fitur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67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850310"/>
            <a:ext cx="9601200" cy="742950"/>
          </a:xfrm>
        </p:spPr>
        <p:txBody>
          <a:bodyPr/>
          <a:lstStyle/>
          <a:p>
            <a:r>
              <a:rPr lang="id-ID" dirty="0" smtClean="0"/>
              <a:t>Alasan Memilih </a:t>
            </a:r>
            <a:r>
              <a:rPr lang="id-ID" dirty="0" err="1" smtClean="0"/>
              <a:t>kNN</a:t>
            </a:r>
            <a:endParaRPr lang="id-ID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71600" y="1593260"/>
            <a:ext cx="9601200" cy="867645"/>
          </a:xfrm>
        </p:spPr>
        <p:txBody>
          <a:bodyPr/>
          <a:lstStyle/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Robust </a:t>
            </a:r>
            <a:r>
              <a:rPr lang="en-US" dirty="0" err="1"/>
              <a:t>terhadap</a:t>
            </a:r>
            <a:r>
              <a:rPr lang="en-US" dirty="0"/>
              <a:t> data yang noisy</a:t>
            </a:r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Efektif</a:t>
            </a:r>
            <a:r>
              <a:rPr lang="en-US" dirty="0" smtClean="0"/>
              <a:t> </a:t>
            </a:r>
            <a:r>
              <a:rPr lang="en-US" dirty="0" err="1"/>
              <a:t>jika</a:t>
            </a:r>
            <a:r>
              <a:rPr lang="en-US" dirty="0"/>
              <a:t> training data </a:t>
            </a:r>
            <a:r>
              <a:rPr lang="en-US" dirty="0" err="1"/>
              <a:t>berjumlah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  <a:p>
            <a:pPr marL="354013" indent="-341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id-ID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3203855"/>
            <a:ext cx="9601200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/>
              <a:t>Alasan Menggunakan Semua </a:t>
            </a:r>
            <a:r>
              <a:rPr lang="en-US" dirty="0" err="1" smtClean="0"/>
              <a:t>fitur</a:t>
            </a:r>
            <a:endParaRPr lang="id-ID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71600" y="4071500"/>
            <a:ext cx="9601200" cy="10581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mempertahankan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100%</a:t>
            </a:r>
          </a:p>
          <a:p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daya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mencukupi</a:t>
            </a:r>
            <a:r>
              <a:rPr lang="en-US" dirty="0" smtClean="0"/>
              <a:t>,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segi</a:t>
            </a:r>
            <a:r>
              <a:rPr lang="en-US" dirty="0" smtClean="0"/>
              <a:t> </a:t>
            </a:r>
            <a:r>
              <a:rPr lang="en-US" dirty="0" err="1" smtClean="0"/>
              <a:t>peneliti</a:t>
            </a:r>
            <a:r>
              <a:rPr lang="en-US" dirty="0" smtClean="0"/>
              <a:t>, </a:t>
            </a:r>
            <a:r>
              <a:rPr lang="en-US" dirty="0" err="1" smtClean="0"/>
              <a:t>waktu</a:t>
            </a:r>
            <a:r>
              <a:rPr lang="en-US" dirty="0" smtClean="0"/>
              <a:t>,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endParaRPr lang="en-US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22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1" y="345003"/>
            <a:ext cx="3782292" cy="294936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984671" y="2119745"/>
            <a:ext cx="2999510" cy="430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 smtClean="0"/>
              <a:t>Gambar plot data antara </a:t>
            </a:r>
            <a:r>
              <a:rPr lang="en-US" sz="1600" dirty="0" err="1" smtClean="0"/>
              <a:t>fitur</a:t>
            </a:r>
            <a:r>
              <a:rPr lang="id-ID" sz="1600" dirty="0" smtClean="0"/>
              <a:t> </a:t>
            </a:r>
            <a:r>
              <a:rPr lang="id-ID" sz="1600" dirty="0"/>
              <a:t>10 (</a:t>
            </a:r>
            <a:r>
              <a:rPr lang="en-US" sz="1600" dirty="0"/>
              <a:t>concavity mean</a:t>
            </a:r>
            <a:r>
              <a:rPr lang="id-ID" sz="1600" dirty="0" smtClean="0"/>
              <a:t>) dan </a:t>
            </a:r>
            <a:r>
              <a:rPr lang="en-US" sz="1600" dirty="0" err="1" smtClean="0"/>
              <a:t>fitur</a:t>
            </a:r>
            <a:r>
              <a:rPr lang="id-ID" sz="1600" dirty="0" smtClean="0"/>
              <a:t> 28 (</a:t>
            </a:r>
            <a:r>
              <a:rPr lang="en-US" sz="1600" dirty="0" smtClean="0"/>
              <a:t>concavity worst</a:t>
            </a:r>
            <a:r>
              <a:rPr lang="id-ID" sz="1600" dirty="0" smtClean="0"/>
              <a:t>) </a:t>
            </a:r>
          </a:p>
          <a:p>
            <a:r>
              <a:rPr lang="id-ID" sz="1600" dirty="0" smtClean="0"/>
              <a:t>Gambar </a:t>
            </a:r>
            <a:r>
              <a:rPr lang="id-ID" sz="1600" dirty="0"/>
              <a:t>plot data antara </a:t>
            </a:r>
            <a:r>
              <a:rPr lang="en-US" sz="1600" dirty="0" err="1" smtClean="0"/>
              <a:t>fitur</a:t>
            </a:r>
            <a:r>
              <a:rPr lang="id-ID" sz="1600" dirty="0" smtClean="0"/>
              <a:t> 7 (</a:t>
            </a:r>
            <a:r>
              <a:rPr lang="en-US" sz="1600" dirty="0"/>
              <a:t>smoothness </a:t>
            </a:r>
            <a:r>
              <a:rPr lang="en-US" sz="1600" dirty="0" smtClean="0"/>
              <a:t>mean</a:t>
            </a:r>
            <a:r>
              <a:rPr lang="id-ID" sz="1600" dirty="0" smtClean="0"/>
              <a:t>)  </a:t>
            </a:r>
            <a:r>
              <a:rPr lang="id-ID" sz="1600" dirty="0"/>
              <a:t>dan </a:t>
            </a:r>
            <a:r>
              <a:rPr lang="en-US" sz="1600" dirty="0" err="1" smtClean="0"/>
              <a:t>fitur</a:t>
            </a:r>
            <a:r>
              <a:rPr lang="id-ID" sz="1600" dirty="0" smtClean="0"/>
              <a:t> 26 (</a:t>
            </a:r>
            <a:r>
              <a:rPr lang="en-US" sz="1600" dirty="0"/>
              <a:t>smoothness </a:t>
            </a:r>
            <a:r>
              <a:rPr lang="en-US" sz="1600" dirty="0" smtClean="0"/>
              <a:t>worst</a:t>
            </a:r>
            <a:r>
              <a:rPr lang="id-ID" sz="1600" dirty="0" smtClean="0"/>
              <a:t>)</a:t>
            </a:r>
            <a:endParaRPr lang="id-ID" sz="1600" dirty="0"/>
          </a:p>
          <a:p>
            <a:r>
              <a:rPr lang="id-ID" sz="1600" dirty="0"/>
              <a:t>Gambar plot data antara </a:t>
            </a:r>
            <a:r>
              <a:rPr lang="en-US" sz="1600" dirty="0" err="1" smtClean="0"/>
              <a:t>fitur</a:t>
            </a:r>
            <a:r>
              <a:rPr lang="id-ID" sz="1600" dirty="0" smtClean="0"/>
              <a:t> 4 (</a:t>
            </a:r>
            <a:r>
              <a:rPr lang="en-US" sz="1600" dirty="0"/>
              <a:t>texture </a:t>
            </a:r>
            <a:r>
              <a:rPr lang="en-US" sz="1600" dirty="0" smtClean="0"/>
              <a:t>mean</a:t>
            </a:r>
            <a:r>
              <a:rPr lang="id-ID" sz="1600" dirty="0" smtClean="0"/>
              <a:t>)  </a:t>
            </a:r>
            <a:r>
              <a:rPr lang="id-ID" sz="1600" dirty="0"/>
              <a:t>dan </a:t>
            </a:r>
            <a:r>
              <a:rPr lang="en-US" sz="1600" dirty="0" err="1" smtClean="0"/>
              <a:t>fitur</a:t>
            </a:r>
            <a:r>
              <a:rPr lang="id-ID" sz="1600" dirty="0" smtClean="0"/>
              <a:t> 23 (</a:t>
            </a:r>
            <a:r>
              <a:rPr lang="en-US" sz="1600" dirty="0"/>
              <a:t>texture </a:t>
            </a:r>
            <a:r>
              <a:rPr lang="en-US" sz="1600" dirty="0" smtClean="0"/>
              <a:t>worst</a:t>
            </a:r>
            <a:r>
              <a:rPr lang="id-ID" sz="1600" dirty="0" smtClean="0"/>
              <a:t>)</a:t>
            </a:r>
            <a:endParaRPr lang="id-ID" sz="1600" dirty="0"/>
          </a:p>
          <a:p>
            <a:r>
              <a:rPr lang="id-ID" sz="1600" dirty="0"/>
              <a:t>Gambar plot data antara </a:t>
            </a:r>
            <a:r>
              <a:rPr lang="en-US" sz="1600" dirty="0" err="1" smtClean="0"/>
              <a:t>fitur</a:t>
            </a:r>
            <a:r>
              <a:rPr lang="id-ID" sz="1600" dirty="0" smtClean="0"/>
              <a:t> 10(</a:t>
            </a:r>
            <a:r>
              <a:rPr lang="en-US" sz="1600" dirty="0"/>
              <a:t>concave points </a:t>
            </a:r>
            <a:r>
              <a:rPr lang="en-US" sz="1600" dirty="0" smtClean="0"/>
              <a:t>mean</a:t>
            </a:r>
            <a:r>
              <a:rPr lang="id-ID" sz="1600" dirty="0" smtClean="0"/>
              <a:t>)  </a:t>
            </a:r>
            <a:r>
              <a:rPr lang="id-ID" sz="1600" dirty="0"/>
              <a:t>dan </a:t>
            </a:r>
            <a:r>
              <a:rPr lang="en-US" sz="1600" dirty="0" err="1" smtClean="0"/>
              <a:t>fitur</a:t>
            </a:r>
            <a:r>
              <a:rPr lang="id-ID" sz="1600" dirty="0" smtClean="0"/>
              <a:t> 19 (</a:t>
            </a:r>
            <a:r>
              <a:rPr lang="en-US" sz="1600" dirty="0"/>
              <a:t>concave points </a:t>
            </a:r>
            <a:r>
              <a:rPr lang="en-US" sz="1600" dirty="0" smtClean="0"/>
              <a:t>se</a:t>
            </a:r>
            <a:r>
              <a:rPr lang="id-ID" sz="1600" dirty="0"/>
              <a:t>)</a:t>
            </a:r>
          </a:p>
          <a:p>
            <a:endParaRPr lang="en-US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84671" y="345002"/>
            <a:ext cx="2999510" cy="1539215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Beberapa </a:t>
            </a:r>
            <a:r>
              <a:rPr lang="id-ID" dirty="0"/>
              <a:t>C</a:t>
            </a:r>
            <a:r>
              <a:rPr lang="id-ID" dirty="0" smtClean="0"/>
              <a:t>ontoh Plot Data</a:t>
            </a:r>
            <a:endParaRPr lang="id-ID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06" y="345002"/>
            <a:ext cx="3782294" cy="29493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51" y="3474483"/>
            <a:ext cx="3782292" cy="2949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906" y="3474483"/>
            <a:ext cx="3782292" cy="29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6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505" y="2782129"/>
            <a:ext cx="5632655" cy="939284"/>
          </a:xfrm>
        </p:spPr>
        <p:txBody>
          <a:bodyPr/>
          <a:lstStyle/>
          <a:p>
            <a:r>
              <a:rPr lang="id-ID" dirty="0" smtClean="0"/>
              <a:t>Tahapan Penelitian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034250" y="3440574"/>
            <a:ext cx="5632655" cy="626502"/>
          </a:xfrm>
        </p:spPr>
        <p:txBody>
          <a:bodyPr/>
          <a:lstStyle/>
          <a:p>
            <a:r>
              <a:rPr lang="id-ID" dirty="0" smtClean="0"/>
              <a:t>Penelitian akan dilakukan dengan ±7 tahapan</a:t>
            </a:r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2416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2" y="94966"/>
            <a:ext cx="3306704" cy="66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980" y="315410"/>
            <a:ext cx="9601200" cy="761035"/>
          </a:xfrm>
        </p:spPr>
        <p:txBody>
          <a:bodyPr/>
          <a:lstStyle/>
          <a:p>
            <a:r>
              <a:rPr lang="id-ID" smtClean="0"/>
              <a:t>Mempersiapkan Data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980" y="2392625"/>
            <a:ext cx="9601200" cy="1846162"/>
          </a:xfrm>
        </p:spPr>
        <p:txBody>
          <a:bodyPr/>
          <a:lstStyle/>
          <a:p>
            <a:r>
              <a:rPr lang="id-ID" dirty="0"/>
              <a:t>Pada tahap ini, diambil data set dari UCI yang bisa diakses dari </a:t>
            </a:r>
            <a:r>
              <a:rPr lang="en-US" b="1" dirty="0">
                <a:hlinkClick r:id="rId2"/>
              </a:rPr>
              <a:t>https://archive.ics.uci.edu/ml/machine-learning-databases/breast-cancer-wisconsin/wdbc.data</a:t>
            </a:r>
            <a:endParaRPr lang="id-ID" b="1" dirty="0"/>
          </a:p>
          <a:p>
            <a:r>
              <a:rPr lang="id-ID" dirty="0"/>
              <a:t>Setelah itu,  menghapus kolom ke 1 karena hanya berisi data </a:t>
            </a:r>
            <a:r>
              <a:rPr lang="id-ID" dirty="0" err="1"/>
              <a:t>id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id-ID" dirty="0"/>
          </a:p>
          <a:p>
            <a:endParaRPr lang="id-ID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80" y="1408776"/>
            <a:ext cx="10483527" cy="6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52" y="1373800"/>
            <a:ext cx="9068765" cy="594337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255852" y="2509068"/>
            <a:ext cx="9601200" cy="67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700" dirty="0" smtClean="0"/>
              <a:t>Pada tahap ini, data dipisah menjadi data kelas </a:t>
            </a:r>
            <a:r>
              <a:rPr lang="id-ID" sz="1700" dirty="0" err="1" smtClean="0"/>
              <a:t>B</a:t>
            </a:r>
            <a:r>
              <a:rPr lang="id-ID" sz="1700" dirty="0" smtClean="0"/>
              <a:t> dan kelas M yang nantinya akan digunakan untuk pemrosesan pengambilan data latih dan data uji</a:t>
            </a:r>
            <a:endParaRPr lang="id-ID" sz="17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115" b="66240"/>
          <a:stretch/>
        </p:blipFill>
        <p:spPr>
          <a:xfrm>
            <a:off x="989635" y="3723496"/>
            <a:ext cx="3218372" cy="1911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09" b="59785"/>
          <a:stretch/>
        </p:blipFill>
        <p:spPr>
          <a:xfrm>
            <a:off x="4885271" y="3723495"/>
            <a:ext cx="2990544" cy="1911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0" b="49136"/>
          <a:stretch/>
        </p:blipFill>
        <p:spPr>
          <a:xfrm>
            <a:off x="8553079" y="3723495"/>
            <a:ext cx="2776045" cy="1911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989635" y="5746003"/>
            <a:ext cx="3218372" cy="3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700" dirty="0" smtClean="0"/>
              <a:t>Data</a:t>
            </a:r>
            <a:endParaRPr lang="id-ID" sz="17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71357" y="5746003"/>
            <a:ext cx="3218372" cy="3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700" dirty="0" smtClean="0"/>
              <a:t>Data Kelas </a:t>
            </a:r>
            <a:r>
              <a:rPr lang="id-ID" sz="1700" dirty="0" err="1" smtClean="0"/>
              <a:t>B</a:t>
            </a:r>
            <a:endParaRPr lang="id-ID" sz="17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331915" y="5746003"/>
            <a:ext cx="3218372" cy="3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700" dirty="0" smtClean="0"/>
              <a:t>Data Kelas M</a:t>
            </a:r>
            <a:endParaRPr lang="id-ID" sz="170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197980" y="315410"/>
            <a:ext cx="9601200" cy="761035"/>
          </a:xfrm>
        </p:spPr>
        <p:txBody>
          <a:bodyPr/>
          <a:lstStyle/>
          <a:p>
            <a:r>
              <a:rPr lang="id-ID" dirty="0" smtClean="0"/>
              <a:t>Memisahkan Data Antar Kelas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93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7734</TotalTime>
  <Words>1032</Words>
  <Application>Microsoft Macintosh PowerPoint</Application>
  <PresentationFormat>Widescreen</PresentationFormat>
  <Paragraphs>184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Franklin Gothic Book</vt:lpstr>
      <vt:lpstr>Crop</vt:lpstr>
      <vt:lpstr>Classification Breast Cancer Wisconsin (Diagnostic) Data Set</vt:lpstr>
      <vt:lpstr>Tujuan</vt:lpstr>
      <vt:lpstr>Informasi Data Set</vt:lpstr>
      <vt:lpstr>Informasi fitur</vt:lpstr>
      <vt:lpstr>Alasan Memilih kNN</vt:lpstr>
      <vt:lpstr>Beberapa Contoh Plot Data</vt:lpstr>
      <vt:lpstr>Tahapan Penelitian</vt:lpstr>
      <vt:lpstr>Mempersiapkan Data</vt:lpstr>
      <vt:lpstr>Memisahkan Data Antar Kelas</vt:lpstr>
      <vt:lpstr>PowerPoint Presentation</vt:lpstr>
      <vt:lpstr>Normalisasi Data</vt:lpstr>
      <vt:lpstr>Pengambilan Data Uji dan Data Latih</vt:lpstr>
      <vt:lpstr>Membuat Prediksi dengan kNN</vt:lpstr>
      <vt:lpstr>PowerPoint Presentation</vt:lpstr>
      <vt:lpstr>Perbandingan dengan Over-Under-Both Sampling</vt:lpstr>
      <vt:lpstr>Perbandingan dengan data tanpa Normalisasi</vt:lpstr>
      <vt:lpstr>PowerPoint Presentation</vt:lpstr>
      <vt:lpstr>Kesimpulan</vt:lpstr>
      <vt:lpstr>Daftar Pustaka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Uji kNN pada Breast Cancer Wisconsin (Diagnostic) Data Set</dc:title>
  <dc:creator>Microsoft Office User</dc:creator>
  <cp:lastModifiedBy>Microsoft Office User</cp:lastModifiedBy>
  <cp:revision>70</cp:revision>
  <dcterms:created xsi:type="dcterms:W3CDTF">2017-08-23T11:37:41Z</dcterms:created>
  <dcterms:modified xsi:type="dcterms:W3CDTF">2017-09-06T17:15:42Z</dcterms:modified>
</cp:coreProperties>
</file>